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6" r:id="rId3"/>
    <p:sldId id="275" r:id="rId4"/>
    <p:sldId id="260" r:id="rId5"/>
    <p:sldId id="259" r:id="rId6"/>
    <p:sldId id="263" r:id="rId7"/>
    <p:sldId id="264" r:id="rId8"/>
    <p:sldId id="257" r:id="rId9"/>
    <p:sldId id="258" r:id="rId10"/>
    <p:sldId id="261" r:id="rId11"/>
    <p:sldId id="294" r:id="rId12"/>
    <p:sldId id="295" r:id="rId13"/>
    <p:sldId id="296" r:id="rId14"/>
    <p:sldId id="297" r:id="rId15"/>
    <p:sldId id="298" r:id="rId16"/>
    <p:sldId id="274" r:id="rId17"/>
    <p:sldId id="281" r:id="rId18"/>
    <p:sldId id="293" r:id="rId19"/>
    <p:sldId id="282" r:id="rId20"/>
    <p:sldId id="284" r:id="rId21"/>
    <p:sldId id="288" r:id="rId22"/>
    <p:sldId id="289" r:id="rId23"/>
    <p:sldId id="285" r:id="rId24"/>
    <p:sldId id="287" r:id="rId25"/>
    <p:sldId id="286" r:id="rId26"/>
    <p:sldId id="290" r:id="rId27"/>
    <p:sldId id="291" r:id="rId28"/>
    <p:sldId id="292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FFFF"/>
    <a:srgbClr val="00CCFF"/>
    <a:srgbClr val="FF99CC"/>
    <a:srgbClr val="730000"/>
    <a:srgbClr val="FFFF00"/>
    <a:srgbClr val="800000"/>
    <a:srgbClr val="FF9933"/>
    <a:srgbClr val="FF9900"/>
    <a:srgbClr val="FFCC0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4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364974"/>
          </a:xfrm>
          <a:gradFill flip="none" rotWithShape="1">
            <a:gsLst>
              <a:gs pos="0">
                <a:srgbClr val="66FFFF">
                  <a:shade val="30000"/>
                  <a:satMod val="115000"/>
                </a:srgbClr>
              </a:gs>
              <a:gs pos="50000">
                <a:srgbClr val="66FFFF">
                  <a:shade val="67500"/>
                  <a:satMod val="115000"/>
                </a:srgbClr>
              </a:gs>
              <a:gs pos="100000">
                <a:srgbClr val="66FFFF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76200">
            <a:solidFill>
              <a:srgbClr val="A50021"/>
            </a:solidFill>
          </a:ln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Дагестан – мой край родной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364975"/>
            <a:ext cx="12192000" cy="5493025"/>
          </a:xfrm>
          <a:gradFill flip="none" rotWithShape="1">
            <a:gsLst>
              <a:gs pos="0">
                <a:schemeClr val="tx2">
                  <a:lumMod val="50000"/>
                </a:schemeClr>
              </a:gs>
              <a:gs pos="55000">
                <a:srgbClr val="00B0F0"/>
              </a:gs>
              <a:gs pos="100000">
                <a:schemeClr val="accent1">
                  <a:lumMod val="50000"/>
                </a:schemeClr>
              </a:gs>
            </a:gsLst>
            <a:lin ang="8100000" scaled="1"/>
            <a:tileRect/>
          </a:gradFill>
          <a:ln w="76200">
            <a:solidFill>
              <a:srgbClr val="A50021"/>
            </a:solidFill>
          </a:ln>
        </p:spPr>
        <p:txBody>
          <a:bodyPr/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Уруджева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Гюлли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Эйнула-Кызы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C577795-AE2E-495A-9A58-4F1C230B20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50300" y="2729949"/>
            <a:ext cx="4091399" cy="35913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внешний, здание, дерево, ар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D1E50947-4154-1BE9-4108-7615F7FAFB2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059" y="-8014"/>
            <a:ext cx="12196118" cy="686373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60798A-7D5E-4804-1995-6AA66FF00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4989"/>
            <a:ext cx="10515600" cy="911906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>Задачи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>презентации: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4702F31-C155-C6C6-E3FA-6404A3CE4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380" y="616429"/>
            <a:ext cx="12109619" cy="6177782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ru-RU" b="1" dirty="0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Сформировать у детей любви и гордости на основе изучения истории культуры и природы родного края.</a:t>
            </a:r>
          </a:p>
          <a:p>
            <a:r>
              <a:rPr lang="ru-RU" b="1" dirty="0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Знакомство с творчеством дагестанских поэтов и писателей</a:t>
            </a:r>
          </a:p>
          <a:p>
            <a:r>
              <a:rPr lang="ru-RU" b="1" dirty="0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Знакомство с именами людей прославившими Дагестан. (М. </a:t>
            </a:r>
            <a:r>
              <a:rPr lang="ru-RU" b="1" dirty="0" err="1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Манаров</a:t>
            </a:r>
            <a:r>
              <a:rPr lang="ru-RU" b="1" dirty="0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, летчик-космонавт, Ширван </a:t>
            </a:r>
            <a:r>
              <a:rPr lang="ru-RU" b="1" dirty="0" err="1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Чалаев</a:t>
            </a:r>
            <a:r>
              <a:rPr lang="ru-RU" b="1" dirty="0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 (композитор, написал музыку для гимна Дагестана, Расул Гамзатов, Фазу Алиева </a:t>
            </a:r>
            <a:r>
              <a:rPr lang="ru-RU" b="1" i="1" dirty="0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(поэты Дагестана)</a:t>
            </a:r>
            <a:endParaRPr lang="ru-RU" b="1" dirty="0">
              <a:solidFill>
                <a:srgbClr val="800000"/>
              </a:solidFill>
              <a:latin typeface="Times New Roman" pitchFamily="18" charset="0"/>
              <a:ea typeface="+mn-lt"/>
              <a:cs typeface="Times New Roman" pitchFamily="18" charset="0"/>
            </a:endParaRPr>
          </a:p>
          <a:p>
            <a:r>
              <a:rPr lang="ru-RU" b="1" dirty="0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Закрепить и систематизировать полученные ранее знания о малой Родине.</a:t>
            </a:r>
          </a:p>
          <a:p>
            <a:r>
              <a:rPr lang="ru-RU" b="1" dirty="0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Знакомства с государственными символиками России и Дагестана.</a:t>
            </a:r>
          </a:p>
          <a:p>
            <a:r>
              <a:rPr lang="ru-RU" b="1" dirty="0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Познакомить с названиями рек и городов.</a:t>
            </a:r>
          </a:p>
          <a:p>
            <a:r>
              <a:rPr lang="ru-RU" b="1" dirty="0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Закрепить знания столицы России (Москва, столицы Дагестана </a:t>
            </a:r>
            <a:r>
              <a:rPr lang="ru-RU" b="1" i="1" dirty="0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(Махачкала)</a:t>
            </a:r>
            <a:r>
              <a:rPr lang="ru-RU" b="1" dirty="0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.</a:t>
            </a:r>
          </a:p>
          <a:p>
            <a:r>
              <a:rPr lang="ru-RU" b="1" dirty="0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Повысить интерес у родителей по ознакомлению с традициями и обычаями культурного наследия Дагестана.</a:t>
            </a:r>
          </a:p>
          <a:p>
            <a:r>
              <a:rPr lang="ru-RU" b="1" dirty="0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Познакомить с прикладным искусством народных умельцев.</a:t>
            </a:r>
          </a:p>
          <a:p>
            <a:r>
              <a:rPr lang="ru-RU" b="1" dirty="0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Расширять представления о достопримечательностях Дагестана.</a:t>
            </a:r>
          </a:p>
          <a:p>
            <a:r>
              <a:rPr lang="ru-RU" b="1" dirty="0">
                <a:solidFill>
                  <a:srgbClr val="8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Развивать память, мышление, речь, творческое воображение.</a:t>
            </a:r>
          </a:p>
          <a:p>
            <a:endParaRPr lang="ru-RU" dirty="0">
              <a:solidFill>
                <a:srgbClr val="C00000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923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412C2E6-9F4A-4713-B22C-36C8696AD1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4A69CD0-56AA-4CD0-8859-45E0DBC49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i="0" dirty="0">
                <a:effectLst/>
                <a:latin typeface="Times New Roman" pitchFamily="18" charset="0"/>
                <a:cs typeface="Times New Roman" pitchFamily="18" charset="0"/>
              </a:rPr>
              <a:t>Белая мечеть в Махачкале не зря называется именно так, ведь для её строительства использовались материалы исключительно белоснежного цвета. Это одна из множества причин, по которой здание выглядит настолько величественным, но при этом невесомым и воздушным.</a:t>
            </a:r>
            <a:br>
              <a:rPr lang="ru-RU" sz="2800" b="1" i="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i="0" dirty="0">
                <a:effectLst/>
                <a:latin typeface="Times New Roman" pitchFamily="18" charset="0"/>
                <a:cs typeface="Times New Roman" pitchFamily="18" charset="0"/>
              </a:rPr>
              <a:t>Образцом для подражания была выбрана стамбульская мечеть, создатели изменили только цвет здания. И всё же проект выполнен не под копирку - у объекта имеется собственный шарм и самобытность. Центральная Джума мечеть построена в 1997-м, но позже её пришлось значительно расширить.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9109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C08F86A-149C-4F5E-909F-387A622E1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172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Знаменитые театры.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xmlns="" id="{2FFE5BFE-D2BD-4689-BFBE-A3EC2F3EB7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513" y="1231242"/>
            <a:ext cx="4585648" cy="2468079"/>
          </a:xfr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FA3983E1-8B83-4CC9-BE41-D0B3F4BA02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513" y="3808503"/>
            <a:ext cx="4585649" cy="296419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43AFEA15-2463-48AB-8FE0-222FE007D5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69751" y="1231242"/>
            <a:ext cx="6257736" cy="554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1997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rgbClr val="2A2828"/>
            </a:gs>
            <a:gs pos="39000">
              <a:schemeClr val="bg2">
                <a:lumMod val="25000"/>
              </a:schemeClr>
            </a:gs>
            <a:gs pos="63000">
              <a:schemeClr val="bg2">
                <a:lumMod val="25000"/>
              </a:schemeClr>
            </a:gs>
            <a:gs pos="83000">
              <a:schemeClr val="bg2">
                <a:lumMod val="1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B7E0B5-B50B-4790-8010-75890C69C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4491" y="457200"/>
            <a:ext cx="5238206" cy="1188720"/>
          </a:xfrm>
        </p:spPr>
        <p:txBody>
          <a:bodyPr/>
          <a:lstStyle/>
          <a:p>
            <a:pPr algn="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Кумыкский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60B63227-1843-435F-8469-AA93ED18AC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14016" y="2057400"/>
            <a:ext cx="5337048" cy="303276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6E904B4-5EE8-4590-8E0C-37085C3CF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91886" y="0"/>
            <a:ext cx="4937760" cy="6583680"/>
          </a:xfrm>
        </p:spPr>
        <p:txBody>
          <a:bodyPr>
            <a:noAutofit/>
          </a:bodyPr>
          <a:lstStyle/>
          <a:p>
            <a:r>
              <a:rPr lang="ru-RU" sz="2400" b="1" i="0" dirty="0">
                <a:solidFill>
                  <a:srgbClr val="FFC000"/>
                </a:solidFill>
                <a:effectLst/>
                <a:latin typeface="Roboto" panose="02000000000000000000" pitchFamily="2" charset="0"/>
              </a:rPr>
              <a:t>Кумыкский театр является одним из самых первых театров Дагестана. Как и Русский театр </a:t>
            </a:r>
            <a:r>
              <a:rPr lang="ru-RU" sz="2400" b="1" i="0" dirty="0" err="1">
                <a:solidFill>
                  <a:srgbClr val="FFC000"/>
                </a:solidFill>
                <a:effectLst/>
                <a:latin typeface="Roboto" panose="02000000000000000000" pitchFamily="2" charset="0"/>
              </a:rPr>
              <a:t>драммы</a:t>
            </a:r>
            <a:r>
              <a:rPr lang="ru-RU" sz="2400" b="1" i="0" dirty="0">
                <a:solidFill>
                  <a:srgbClr val="FFC000"/>
                </a:solidFill>
                <a:effectLst/>
                <a:latin typeface="Roboto" panose="02000000000000000000" pitchFamily="2" charset="0"/>
              </a:rPr>
              <a:t>, он существует уже почти 100 лет и находится в Махачкале. На этом их сходства заканчиваются. Кумыкский театр зародился в небольшом городе и только спустя несколько десятилетий был перевезен в столицу. Его афиша с самого начала была сосредоточена вокруг постановок, основанных на пьесах дагестанских авторов. Кажется, именно этот факт во все времена привлекал к театру большое внимание. Примечательно, что некоторые постановки не уходят из репертуара уже больше 70 лет.</a:t>
            </a:r>
            <a:endParaRPr lang="ru-RU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67511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rgbClr val="2A2828"/>
            </a:gs>
            <a:gs pos="39000">
              <a:schemeClr val="bg2">
                <a:lumMod val="25000"/>
              </a:schemeClr>
            </a:gs>
            <a:gs pos="63000">
              <a:schemeClr val="bg2">
                <a:lumMod val="25000"/>
              </a:schemeClr>
            </a:gs>
            <a:gs pos="83000">
              <a:schemeClr val="bg2">
                <a:lumMod val="1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E177CE-833C-4237-8CD6-66553C4E6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0" y="457200"/>
            <a:ext cx="3958046" cy="4833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Аварский театр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CCF72752-F014-4ECA-9042-3FA1BC8175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3188" y="1366837"/>
            <a:ext cx="6172200" cy="411480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C9E05B9-7FD4-48AA-ABD8-51B93C250F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0446" y="0"/>
            <a:ext cx="4872445" cy="6675120"/>
          </a:xfrm>
        </p:spPr>
        <p:txBody>
          <a:bodyPr>
            <a:noAutofit/>
          </a:bodyPr>
          <a:lstStyle/>
          <a:p>
            <a:r>
              <a:rPr lang="ru-RU" sz="22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Аварский театр имени Гамзата </a:t>
            </a:r>
            <a:r>
              <a:rPr lang="ru-RU" sz="2200" b="1" dirty="0" err="1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Цадасы</a:t>
            </a:r>
            <a:r>
              <a:rPr lang="ru-RU" sz="22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принадлежит к числу старейших театров Дагестана. Он расположен на улице Пушкина в Махачкале. История культурного учреждения началась более 80 лет назад. За это время оно успело несколько раз поменять свое месторасположение. Театр не просто переезжал из одного здания в другое, а даже менял города, что в итоге привело его в столицу республики. Сегодня, как и в советские годы, Аварский театр играет важную роль в культурной жизни жителей Махачкалы. В репертуаре предпочтение отдается в первую очередь произведениям «своих» авторов. При этом спектакли показываются на аварском языке с русскими субтитрами.</a:t>
            </a:r>
          </a:p>
          <a:p>
            <a:r>
              <a:rPr lang="ru-RU" sz="2200" b="1" i="0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0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50598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rgbClr val="2A2828"/>
            </a:gs>
            <a:gs pos="39000">
              <a:schemeClr val="bg2">
                <a:lumMod val="25000"/>
              </a:schemeClr>
            </a:gs>
            <a:gs pos="63000">
              <a:schemeClr val="bg2">
                <a:lumMod val="25000"/>
              </a:schemeClr>
            </a:gs>
            <a:gs pos="83000">
              <a:schemeClr val="bg2">
                <a:lumMod val="1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89DAE2-9DB6-4F2B-BA49-4300EDB24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669" y="457200"/>
            <a:ext cx="5708468" cy="71845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Тетра имени М. Горького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03571C7C-621A-4987-B5EA-B779875478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0012" y="1583895"/>
            <a:ext cx="6172200" cy="4104754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F4B53CE-5D44-4684-8FCF-5BAF938682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9006" y="209006"/>
            <a:ext cx="4950823" cy="6492240"/>
          </a:xfrm>
        </p:spPr>
        <p:txBody>
          <a:bodyPr>
            <a:normAutofit lnSpcReduction="10000"/>
          </a:bodyPr>
          <a:lstStyle/>
          <a:p>
            <a:r>
              <a:rPr lang="ru-RU" sz="2400" b="1" i="0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Русский драматический театр в Махачкале является не только первым профессиональным театром в Дагестане, но и одним из самых крупных и посещаемых театров на Кавказе. Он существует уже почти 100 лет. Именно благодаря его появлению дагестанские зрители получили возможность познакомиться с лучшими произведениями русской и зарубежной драматургии. Не меньший вклад театр внес в сценическое образование. На протяжении долгого времени он был единственным местом в Дагестане, где можно было получить знания и навыки, необходимые для работы в театральной сфере.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59059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2">
              <a:lumMod val="5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A01998-E3E9-1624-BAB1-AF76401D0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5651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Республика Дагестан на карте.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xmlns="" id="{A482F0DF-9ECC-49B8-BB4B-78E672F7BE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3364" y="1083744"/>
            <a:ext cx="4565271" cy="5774256"/>
          </a:xfrm>
        </p:spPr>
      </p:pic>
    </p:spTree>
    <p:extLst>
      <p:ext uri="{BB962C8B-B14F-4D97-AF65-F5344CB8AC3E}">
        <p14:creationId xmlns:p14="http://schemas.microsoft.com/office/powerpoint/2010/main" xmlns="" val="7270744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54000">
              <a:schemeClr val="accent6">
                <a:lumMod val="40000"/>
                <a:lumOff val="60000"/>
              </a:schemeClr>
            </a:gs>
            <a:gs pos="78000">
              <a:srgbClr val="92D050"/>
            </a:gs>
            <a:gs pos="100000">
              <a:schemeClr val="accent6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9A88CF-8629-4CF8-A5FE-C04CAA376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Дербент. Крепость Нарын-Кала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D1A7DFC-0F57-4FC0-B094-89107BE6475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390" r="14390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01930F2-EE17-4E82-BBD6-276032AC6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0" y="2057400"/>
            <a:ext cx="4772025" cy="3803650"/>
          </a:xfrm>
        </p:spPr>
        <p:txBody>
          <a:bodyPr>
            <a:normAutofit fontScale="92500"/>
          </a:bodyPr>
          <a:lstStyle/>
          <a:p>
            <a:pPr algn="l"/>
            <a:r>
              <a:rPr lang="ru-RU" sz="1700" b="0" i="0" dirty="0">
                <a:solidFill>
                  <a:srgbClr val="353535"/>
                </a:solidFill>
                <a:effectLst/>
                <a:latin typeface="Roboto" panose="02000000000000000000" pitchFamily="2" charset="0"/>
              </a:rPr>
              <a:t>Само слово «Нарын-кала» с персидского переводится как «Солнечная крепость». Действительно, горная цитадель, освещаемая лучами утреннего солнца, производит на всех неизгладимое впечатление. По второй версии, название было дано в честь шахской дочери Нарын, в переводе означающее «нежная» или «красивая».</a:t>
            </a:r>
          </a:p>
          <a:p>
            <a:pPr algn="l"/>
            <a:r>
              <a:rPr lang="ru-RU" sz="1700" b="0" i="0" dirty="0">
                <a:solidFill>
                  <a:srgbClr val="353535"/>
                </a:solidFill>
                <a:effectLst/>
                <a:latin typeface="Roboto" panose="02000000000000000000" pitchFamily="2" charset="0"/>
              </a:rPr>
              <a:t>Крепость была построена в VI  в. н. э. (562–571 гг.) по распоряжению шахиншаха из династии Сасанидов — Хосрова I </a:t>
            </a:r>
            <a:r>
              <a:rPr lang="ru-RU" sz="1700" b="0" i="0" dirty="0" err="1">
                <a:solidFill>
                  <a:srgbClr val="353535"/>
                </a:solidFill>
                <a:effectLst/>
                <a:latin typeface="Roboto" panose="02000000000000000000" pitchFamily="2" charset="0"/>
              </a:rPr>
              <a:t>Ануширвана</a:t>
            </a:r>
            <a:r>
              <a:rPr lang="ru-RU" sz="1700" b="0" i="0" dirty="0">
                <a:solidFill>
                  <a:srgbClr val="353535"/>
                </a:solidFill>
                <a:effectLst/>
                <a:latin typeface="Roboto" panose="02000000000000000000" pitchFamily="2" charset="0"/>
              </a:rPr>
              <a:t>, однако первые персидские укрепления появились еще в период правления </a:t>
            </a:r>
            <a:r>
              <a:rPr lang="ru-RU" sz="1700" b="0" i="0" dirty="0" err="1">
                <a:solidFill>
                  <a:srgbClr val="353535"/>
                </a:solidFill>
                <a:effectLst/>
                <a:latin typeface="Roboto" panose="02000000000000000000" pitchFamily="2" charset="0"/>
              </a:rPr>
              <a:t>Йездигерда</a:t>
            </a:r>
            <a:r>
              <a:rPr lang="ru-RU" sz="1700" b="0" i="0" dirty="0">
                <a:solidFill>
                  <a:srgbClr val="353535"/>
                </a:solidFill>
                <a:effectLst/>
                <a:latin typeface="Roboto" panose="02000000000000000000" pitchFamily="2" charset="0"/>
              </a:rPr>
              <a:t> II в. 440-х гг. В любом случае, как показывают последние археологические исследования, цитадель только повторила очертания существовавшей на тот момент древней крепости эпохи Кавказской Албании (I—III вв.).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669725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0"/>
              </a:schemeClr>
            </a:gs>
            <a:gs pos="67000">
              <a:schemeClr val="accent6">
                <a:lumMod val="75000"/>
              </a:schemeClr>
            </a:gs>
            <a:gs pos="36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5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EEB6952D-4549-4F53-942B-7DACB0CA88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5426" y="0"/>
            <a:ext cx="6546574" cy="3286539"/>
          </a:xfr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30B25E5-A769-4BB0-9550-44BE785DAA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86539"/>
            <a:ext cx="5645426" cy="357146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171CF485-97DF-47F7-B95B-0713A8A8FE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5426" y="3284573"/>
            <a:ext cx="6546574" cy="357342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22160D-F5B9-4585-88F2-572D3371B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-11906"/>
            <a:ext cx="4969564" cy="3571461"/>
          </a:xfrm>
        </p:spPr>
        <p:txBody>
          <a:bodyPr>
            <a:noAutofit/>
          </a:bodyPr>
          <a:lstStyle/>
          <a:p>
            <a:r>
              <a:rPr lang="ru-RU" sz="1600" b="1" i="0" dirty="0" err="1">
                <a:effectLst/>
                <a:latin typeface="-apple-system"/>
              </a:rPr>
              <a:t>Самурский</a:t>
            </a:r>
            <a:r>
              <a:rPr lang="ru-RU" sz="1600" b="1" i="0" dirty="0">
                <a:effectLst/>
                <a:latin typeface="-apple-system"/>
              </a:rPr>
              <a:t> лес представляет собой настоящие лиановые джунгли. Он расположен на территории сразу двух государств – России и Азербайджана. Уникальное место в самой южной точке нашей страны напоминает волшебный мир из детских сказок и способно поразить даже самого искушенного путешественника. Здесь можно прогуляться среди многовековых деревьев, увитых лианами, искупаться в чистом лесном озере и насладиться красотой диких орхидей.</a:t>
            </a:r>
            <a:r>
              <a:rPr lang="ru-RU" sz="2000" b="1" dirty="0">
                <a:highlight>
                  <a:srgbClr val="C0C0C0"/>
                </a:highlight>
              </a:rPr>
              <a:t/>
            </a:r>
            <a:br>
              <a:rPr lang="ru-RU" sz="2000" b="1" dirty="0">
                <a:highlight>
                  <a:srgbClr val="C0C0C0"/>
                </a:highlight>
              </a:rPr>
            </a:br>
            <a:endParaRPr lang="ru-RU" sz="2000" b="1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31271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EA982B0-4191-4854-A3F5-E18EF21C90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8849" y="487388"/>
            <a:ext cx="9878804" cy="614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9843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Изображение выглядит как гора, долина, каньон, неб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1B611CA-84EE-3008-41A2-9A407B4E278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2" y="-3944"/>
            <a:ext cx="12396997" cy="691910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0091" y="732704"/>
            <a:ext cx="9247909" cy="1868055"/>
          </a:xfrm>
        </p:spPr>
        <p:txBody>
          <a:bodyPr>
            <a:normAutofit/>
          </a:bodyPr>
          <a:lstStyle/>
          <a:p>
            <a:r>
              <a:rPr lang="ru-RU" sz="8000" b="1" dirty="0">
                <a:solidFill>
                  <a:schemeClr val="bg1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>Презентация</a:t>
            </a:r>
            <a:r>
              <a:rPr lang="ru-RU" sz="7200" b="1" dirty="0">
                <a:solidFill>
                  <a:schemeClr val="bg1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> </a:t>
            </a:r>
            <a:endParaRPr lang="ru-RU" sz="7200" dirty="0">
              <a:solidFill>
                <a:schemeClr val="bg1"/>
              </a:solidFill>
              <a:latin typeface="Times New Roman" pitchFamily="18" charset="0"/>
              <a:ea typeface="+mj-lt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4811" y="3144838"/>
            <a:ext cx="9144000" cy="218480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1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На тему: Дагестан-мой край родной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ea typeface="+mn-lt"/>
              <a:cs typeface="Times New Roman" pitchFamily="18" charset="0"/>
            </a:endParaRPr>
          </a:p>
          <a:p>
            <a:pPr lvl="1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Подготовила воспитатель: </a:t>
            </a:r>
          </a:p>
          <a:p>
            <a:pPr lvl="1"/>
            <a:r>
              <a:rPr lang="ru-RU" sz="3600" b="1" dirty="0" err="1">
                <a:solidFill>
                  <a:schemeClr val="bg1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Уруджева</a:t>
            </a: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chemeClr val="bg1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Гюлли</a:t>
            </a: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chemeClr val="bg1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Эйнула-Кызы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ea typeface="+mn-lt"/>
              <a:cs typeface="Times New Roman" pitchFamily="18" charset="0"/>
            </a:endParaRPr>
          </a:p>
          <a:p>
            <a:endParaRPr lang="ru-RU" sz="3600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16515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6CBCB45-C800-4EF4-AE72-B705F892EE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02849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C3C4C34-B446-4B84-9555-63060B2799A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64729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A07CAA8-CBF4-4523-9C50-F7B2E48F75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278" y="2741403"/>
            <a:ext cx="5501898" cy="394431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2D8B3AA-A425-4BA6-9D1C-4DA045B63B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98782"/>
            <a:ext cx="5892907" cy="441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75392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FDD1EB-CE31-40EA-801F-23E7E978B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Хинкал – национальное блюдо Дагестана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B4B6BA0-6A70-4F74-8102-BC7ACE4CA3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369" y="1690688"/>
            <a:ext cx="5913632" cy="43513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D206124-4DBE-4C87-B39D-E3180BDA8E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690688"/>
            <a:ext cx="609599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88471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7B65153-0FF4-4E99-BDB3-682D4F206F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1643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5000">
              <a:srgbClr val="0070C0"/>
            </a:gs>
            <a:gs pos="29000">
              <a:srgbClr val="00B050"/>
            </a:gs>
            <a:gs pos="83000">
              <a:srgbClr val="C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8B76BB-7814-407D-A0F7-068DC285A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Ковроделие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9161EB56-CA47-4D90-9342-6B78E831F2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8205" y="457199"/>
            <a:ext cx="3192651" cy="2533973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51CA4F1-1C17-4096-95C9-76B5DA80B50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-apple-system"/>
              </a:rPr>
              <a:t>Дагестанские ковры – это отдельный вид нестареющего самобытного искусства, дошедшего до нашего времени сквозь века. Полотна, которые мастера вручную ткут сегодня, практически на 100% сохранили технологию изготовления и 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-apple-system"/>
              </a:rPr>
              <a:t>узоротворчества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-apple-system"/>
              </a:rPr>
              <a:t>, разработанную сотни лет назад.</a:t>
            </a:r>
            <a:endParaRPr lang="ru-RU" sz="20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9CA4665-F1CF-4E34-ACD9-9E1CFEA181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77036" y="457200"/>
            <a:ext cx="3518652" cy="253397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68992A9-0E43-41A8-BDC7-0C87C0CB35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8204" y="3285641"/>
            <a:ext cx="3192651" cy="275869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E0967878-8367-40F5-9BCC-8A9CE7FE0B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77034" y="3285641"/>
            <a:ext cx="3518654" cy="275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93945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E14A5E-2727-4D39-901B-5ED751E89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"/>
            <a:ext cx="1051560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Знаменитые водопады.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44C6742-FF63-4CA7-9F6F-AE4D77514B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9818" y="862150"/>
            <a:ext cx="5827758" cy="1642926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rgbClr val="730000"/>
                </a:solidFill>
                <a:latin typeface="Times New Roman" pitchFamily="18" charset="0"/>
                <a:cs typeface="Times New Roman" pitchFamily="18" charset="0"/>
              </a:rPr>
              <a:t>Водопад </a:t>
            </a:r>
            <a:r>
              <a:rPr lang="ru-RU" sz="1600" dirty="0" err="1">
                <a:solidFill>
                  <a:srgbClr val="730000"/>
                </a:solidFill>
                <a:latin typeface="Times New Roman" pitchFamily="18" charset="0"/>
                <a:cs typeface="Times New Roman" pitchFamily="18" charset="0"/>
              </a:rPr>
              <a:t>Тобот</a:t>
            </a:r>
            <a:r>
              <a:rPr lang="ru-RU" sz="1600" dirty="0">
                <a:solidFill>
                  <a:srgbClr val="730000"/>
                </a:solidFill>
                <a:latin typeface="Times New Roman" pitchFamily="18" charset="0"/>
                <a:cs typeface="Times New Roman" pitchFamily="18" charset="0"/>
              </a:rPr>
              <a:t> или Хунзахский водопад находится в Дагестане, расположен на Хунзахском плато близ населенного пункта Хунзах и одноименной крепости. Высота водопада — 70 метров. Водопад </a:t>
            </a:r>
            <a:r>
              <a:rPr lang="ru-RU" sz="1600" dirty="0" err="1">
                <a:solidFill>
                  <a:srgbClr val="730000"/>
                </a:solidFill>
                <a:latin typeface="Times New Roman" pitchFamily="18" charset="0"/>
                <a:cs typeface="Times New Roman" pitchFamily="18" charset="0"/>
              </a:rPr>
              <a:t>Тобот</a:t>
            </a:r>
            <a:r>
              <a:rPr lang="ru-RU" sz="1600" dirty="0">
                <a:solidFill>
                  <a:srgbClr val="730000"/>
                </a:solidFill>
                <a:latin typeface="Times New Roman" pitchFamily="18" charset="0"/>
                <a:cs typeface="Times New Roman" pitchFamily="18" charset="0"/>
              </a:rPr>
              <a:t> по праву считается одним из самых красивых природных объектов региона, а также является самым большим по высоте и количеству воды. </a:t>
            </a:r>
            <a:r>
              <a:rPr lang="ru-RU" sz="1600" dirty="0" err="1">
                <a:solidFill>
                  <a:srgbClr val="730000"/>
                </a:solidFill>
                <a:latin typeface="Times New Roman" pitchFamily="18" charset="0"/>
                <a:cs typeface="Times New Roman" pitchFamily="18" charset="0"/>
              </a:rPr>
              <a:t>Тобот</a:t>
            </a:r>
            <a:r>
              <a:rPr lang="ru-RU" sz="1600" dirty="0">
                <a:solidFill>
                  <a:srgbClr val="730000"/>
                </a:solidFill>
                <a:latin typeface="Times New Roman" pitchFamily="18" charset="0"/>
                <a:cs typeface="Times New Roman" pitchFamily="18" charset="0"/>
              </a:rPr>
              <a:t> входит в число главных достопримечательностей, которые обязательно стоит посетить в Дагестане.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8FED447D-3C3A-47E9-9722-4DDC9E63A98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714282"/>
            <a:ext cx="5997575" cy="4143717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9E0266C-0569-4C04-9DCE-33AFDFC9C6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809896"/>
            <a:ext cx="6019800" cy="1843581"/>
          </a:xfrm>
        </p:spPr>
        <p:txBody>
          <a:bodyPr>
            <a:normAutofit fontScale="92500" lnSpcReduction="20000"/>
          </a:bodyPr>
          <a:lstStyle/>
          <a:p>
            <a:r>
              <a:rPr lang="ru-RU" sz="2500" dirty="0" err="1">
                <a:solidFill>
                  <a:srgbClr val="73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Салтинский</a:t>
            </a:r>
            <a:r>
              <a:rPr lang="ru-RU" sz="2500" dirty="0">
                <a:solidFill>
                  <a:srgbClr val="73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— единственный в Дагестане подземный водопад. Удивительный объект носит гордое название памятника природы республиканского значения. Находится он на окраине села </a:t>
            </a:r>
            <a:r>
              <a:rPr lang="ru-RU" sz="2500" dirty="0" err="1">
                <a:solidFill>
                  <a:srgbClr val="73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Салта</a:t>
            </a:r>
            <a:r>
              <a:rPr lang="ru-RU" sz="2500" dirty="0">
                <a:solidFill>
                  <a:srgbClr val="73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 Гунибском районе. Чтобы увидеть его, нужно совершить непродолжительную прогулку.</a:t>
            </a:r>
            <a:endParaRPr lang="ru-RU" sz="2500" dirty="0">
              <a:solidFill>
                <a:srgbClr val="73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75E2C96A-1BD3-4DB1-8BCB-08A81AD79A2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2653476"/>
            <a:ext cx="6019800" cy="4204524"/>
          </a:xfrm>
        </p:spPr>
      </p:pic>
    </p:spTree>
    <p:extLst>
      <p:ext uri="{BB962C8B-B14F-4D97-AF65-F5344CB8AC3E}">
        <p14:creationId xmlns:p14="http://schemas.microsoft.com/office/powerpoint/2010/main" xmlns="" val="5622274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425156-EA2C-4A2A-9AB5-AB251E2A0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9200" y="0"/>
            <a:ext cx="7162800" cy="1045029"/>
          </a:xfrm>
          <a:solidFill>
            <a:srgbClr val="66FFFF"/>
          </a:solidFill>
          <a:ln w="76200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dirty="0">
                <a:solidFill>
                  <a:srgbClr val="730000"/>
                </a:solidFill>
                <a:latin typeface="Times New Roman" pitchFamily="18" charset="0"/>
                <a:cs typeface="Times New Roman" pitchFamily="18" charset="0"/>
              </a:rPr>
              <a:t>Лезгинка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816C5AB5-CE09-4D80-8526-1BB766329E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0823" y="1058090"/>
            <a:ext cx="7241177" cy="5799909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52FF716-CACA-4A31-A1F3-69B328A2E7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0" y="1"/>
            <a:ext cx="5029200" cy="6858000"/>
          </a:xfrm>
          <a:solidFill>
            <a:srgbClr val="FF99CC"/>
          </a:solidFill>
          <a:ln w="76200"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2800" b="1" i="1" dirty="0">
                <a:solidFill>
                  <a:srgbClr val="73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Лезгинка — один из самых популярных танцев народов России, широко известный не только в нашей стране, но и за рубежом. Ее танцуют во время семейных торжеств и на профессиональной сцене, ее ритмы покоряют и темпераментных горцев, и сдержанных англичан. «Культура РФ» рассказывает об особенностях этого танца.</a:t>
            </a:r>
            <a:endParaRPr lang="ru-RU" sz="2800" b="1" dirty="0">
              <a:solidFill>
                <a:srgbClr val="73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32641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3DEE8D1-2DA9-4488-AF5B-33EFFA024F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48194" y="-235132"/>
            <a:ext cx="12440193" cy="7093131"/>
          </a:xfrm>
          <a:prstGeom prst="rect">
            <a:avLst/>
          </a:prstGeom>
          <a:solidFill>
            <a:srgbClr val="66FFFF"/>
          </a:solidFill>
        </p:spPr>
      </p:pic>
    </p:spTree>
    <p:extLst>
      <p:ext uri="{BB962C8B-B14F-4D97-AF65-F5344CB8AC3E}">
        <p14:creationId xmlns:p14="http://schemas.microsoft.com/office/powerpoint/2010/main" xmlns="" val="2052879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хмед\Desktop\slide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гора, внешний, природа, доли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0064286D-479C-F167-BB27-2BB5DAFA82C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04C8F36-C5FC-0031-4D27-1BE97B610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9900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>Цель </a:t>
            </a:r>
            <a:r>
              <a:rPr lang="ru-RU" b="1" dirty="0">
                <a:solidFill>
                  <a:srgbClr val="FF9900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>презентации:</a:t>
            </a:r>
            <a:endParaRPr lang="ru-RU" dirty="0">
              <a:solidFill>
                <a:srgbClr val="FF9900"/>
              </a:solidFill>
              <a:latin typeface="Times New Roman" pitchFamily="18" charset="0"/>
              <a:ea typeface="+mj-lt"/>
              <a:cs typeface="Times New Roman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E81A60F-AEC2-1822-5BD3-4E280A74D6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ru-RU" sz="3600" b="1" dirty="0">
                <a:solidFill>
                  <a:srgbClr val="FF99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Формирование у детей любви к своей Родине. Приобщение к историческим и духовным ценностям родного края, испытывать чувство ответственности за судьбу города (села, желание трудиться на его благо. Любить и ценить традиции наших предков. Воспитание нравственности.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2859785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гора, внешний, природа, холм&#10;&#10;Автоматически созданное описание">
            <a:extLst>
              <a:ext uri="{FF2B5EF4-FFF2-40B4-BE49-F238E27FC236}">
                <a16:creationId xmlns:a16="http://schemas.microsoft.com/office/drawing/2014/main" xmlns="" id="{82280095-663B-4B15-1EC3-BFE5FADE425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8659"/>
            <a:ext cx="12382500" cy="686665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DCD8088-5F29-A2DB-221B-9B0EAA194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-4989"/>
            <a:ext cx="8621486" cy="401433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>Актуальность 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>презентации</a:t>
            </a:r>
            <a:r>
              <a:rPr lang="ru-RU" b="1" dirty="0">
                <a:solidFill>
                  <a:srgbClr val="FFFF00"/>
                </a:solidFill>
                <a:ea typeface="+mj-lt"/>
                <a:cs typeface="+mj-lt"/>
              </a:rPr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0B4C982-4E14-D0D4-A579-AF41935B1F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458" y="3044824"/>
            <a:ext cx="11016342" cy="3132139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ru-RU" b="1" dirty="0">
                <a:solidFill>
                  <a:srgbClr val="FFFF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Малая Родина… У каждого человека есть своя Родина, для всех она является путеводной звездой, которая озаряет путь на протяжении всей жизни и в итоге остается единственной пристанью для каждого из нас.</a:t>
            </a:r>
          </a:p>
          <a:p>
            <a:r>
              <a:rPr lang="ru-RU" b="1" dirty="0">
                <a:solidFill>
                  <a:srgbClr val="FFFF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Научить видеть, чувствовать красоту родной земли, уважать людей живущих на этой земле, традиции предков. Испытывать чувство гордости за историю родного края. Воспитывать чувство патриотизма, любовь к родным местам одна из главных задач педагогов и родителей.</a:t>
            </a:r>
          </a:p>
          <a:p>
            <a:endParaRPr lang="ru-RU" dirty="0">
              <a:ea typeface="Calibri"/>
              <a:cs typeface="Calibri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C5616B45-926E-DBD5-DB28-955C29A441BC}"/>
              </a:ext>
            </a:extLst>
          </p:cNvPr>
          <p:cNvSpPr/>
          <p:nvPr/>
        </p:nvSpPr>
        <p:spPr>
          <a:xfrm>
            <a:off x="12216245" y="-8659"/>
            <a:ext cx="164522" cy="68666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1983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человек, ударение, проигрыватель, флаг&#10;&#10;Автоматически созданное описание">
            <a:extLst>
              <a:ext uri="{FF2B5EF4-FFF2-40B4-BE49-F238E27FC236}">
                <a16:creationId xmlns:a16="http://schemas.microsoft.com/office/drawing/2014/main" xmlns="" id="{E86837D6-88DB-FB1C-4953-20E6C747819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74320" y="-1514"/>
            <a:ext cx="12192000" cy="685951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4C48589-F44C-1D80-19E2-090DD8C1E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ФЛАГ ДАГЕСТАНА</a:t>
            </a:r>
            <a:endParaRPr lang="ru-RU" dirty="0">
              <a:solidFill>
                <a:srgbClr val="FFFF00"/>
              </a:solidFill>
              <a:latin typeface="Times New Roman" panose="02020603050405020304" pitchFamily="18" charset="0"/>
              <a:ea typeface="+mj-lt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5A24076-1518-21E2-95EB-D1E128DF92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Зеленый олицетворяет жизнь, изобилие дагестанской земли и одновременно выступает как традиционный цвет ислама. Голубой-цвет моря , символизирует красоту и величие дагестанского народа. Красный означает демократию, просветительскую силу человеческого разума в 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процессе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созидания жизни, мужество и храбрость населения Страны гор (Дагестана)</a:t>
            </a:r>
          </a:p>
          <a:p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+mn-lt"/>
              <a:cs typeface="Times New Roman" panose="02020603050405020304" pitchFamily="18" charset="0"/>
            </a:endParaRPr>
          </a:p>
          <a:p>
            <a:endParaRPr lang="ru-RU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17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F1C330-4123-E2BE-AA46-8C42D7DAB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4989"/>
            <a:ext cx="5529129" cy="574448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ru-RU" dirty="0">
                <a:ea typeface="+mj-lt"/>
                <a:cs typeface="+mj-lt"/>
              </a:rPr>
              <a:t> </a:t>
            </a:r>
            <a:r>
              <a:rPr lang="ru-RU" b="1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ГЕРБ ДАГЕСТАНА</a:t>
            </a:r>
            <a:endParaRPr lang="ru-RU" dirty="0">
              <a:latin typeface="Times New Roman" panose="02020603050405020304" pitchFamily="18" charset="0"/>
              <a:ea typeface="+mj-lt"/>
              <a:cs typeface="Times New Roman" panose="02020603050405020304" pitchFamily="18" charset="0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D3C2D7D1-9B2C-6200-6837-7AB2E856465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29128" y="238615"/>
            <a:ext cx="6553200" cy="661938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1B2EE93-9CC1-4FD3-670E-F59DE2AFDD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44" y="660853"/>
            <a:ext cx="5485584" cy="6098869"/>
          </a:xfrm>
          <a:solidFill>
            <a:srgbClr val="E6C1C1"/>
          </a:solidFill>
          <a:ln w="76200">
            <a:solidFill>
              <a:schemeClr val="tx1"/>
            </a:solidFill>
          </a:ln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Герб Дагестана отражает политическое, историко-культурное единство более 30 родственных этносов, сформировавшихся на относительно небольшой территории на Северном Кавказе.</a:t>
            </a:r>
          </a:p>
          <a:p>
            <a:r>
              <a:rPr lang="ru-RU" b="1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Культура и традиции народов Дагестана очень разнообразны, они формировались на протяжении долгих лет и передавались из поколения в поколение. Каждый из этих народов имеет свои особенности и отличия, которые придают им самобытно.</a:t>
            </a:r>
          </a:p>
          <a:p>
            <a:endParaRPr lang="ru-RU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3467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2" descr="Изображение выглядит как человек, мужчина, носит, внеш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7B0D1107-C6CD-1D65-BDEF-D4FEF173384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" y="1084"/>
            <a:ext cx="13032475" cy="6811531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6F513DE-7E32-64BF-D2C1-9124E4CFA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94" y="487241"/>
            <a:ext cx="11306906" cy="6539644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ru-RU" b="1" dirty="0">
                <a:solidFill>
                  <a:srgbClr val="C00000"/>
                </a:solidFill>
                <a:ea typeface="+mn-lt"/>
                <a:cs typeface="+mn-lt"/>
              </a:rPr>
              <a:t>Мне ль тебе, Дагестан мой былинный,</a:t>
            </a:r>
          </a:p>
          <a:p>
            <a:r>
              <a:rPr lang="ru-RU" b="1" dirty="0">
                <a:solidFill>
                  <a:srgbClr val="C00000"/>
                </a:solidFill>
                <a:ea typeface="+mn-lt"/>
                <a:cs typeface="+mn-lt"/>
              </a:rPr>
              <a:t>Не молиться,</a:t>
            </a:r>
          </a:p>
          <a:p>
            <a:r>
              <a:rPr lang="ru-RU" b="1" dirty="0">
                <a:solidFill>
                  <a:srgbClr val="C00000"/>
                </a:solidFill>
                <a:ea typeface="+mn-lt"/>
                <a:cs typeface="+mn-lt"/>
              </a:rPr>
              <a:t>Тебе ль не любить,</a:t>
            </a:r>
          </a:p>
          <a:p>
            <a:r>
              <a:rPr lang="ru-RU" b="1" dirty="0">
                <a:solidFill>
                  <a:srgbClr val="C00000"/>
                </a:solidFill>
                <a:ea typeface="+mn-lt"/>
                <a:cs typeface="+mn-lt"/>
              </a:rPr>
              <a:t>Мне ль в станице твоей журавлиной</a:t>
            </a:r>
          </a:p>
          <a:p>
            <a:r>
              <a:rPr lang="ru-RU" b="1" dirty="0">
                <a:solidFill>
                  <a:srgbClr val="C00000"/>
                </a:solidFill>
                <a:ea typeface="+mn-lt"/>
                <a:cs typeface="+mn-lt"/>
              </a:rPr>
              <a:t>Отколовшейся птицею быть?</a:t>
            </a:r>
          </a:p>
          <a:p>
            <a:r>
              <a:rPr lang="ru-RU" b="1" dirty="0">
                <a:solidFill>
                  <a:srgbClr val="C00000"/>
                </a:solidFill>
                <a:ea typeface="+mn-lt"/>
                <a:cs typeface="+mn-lt"/>
              </a:rPr>
              <a:t>Дагестан, все, что люди мне дали,</a:t>
            </a:r>
          </a:p>
          <a:p>
            <a:r>
              <a:rPr lang="ru-RU" b="1" dirty="0">
                <a:solidFill>
                  <a:srgbClr val="C00000"/>
                </a:solidFill>
                <a:ea typeface="+mn-lt"/>
                <a:cs typeface="+mn-lt"/>
              </a:rPr>
              <a:t>Я по чести с тобой разделю,</a:t>
            </a:r>
          </a:p>
          <a:p>
            <a:r>
              <a:rPr lang="ru-RU" b="1" dirty="0">
                <a:solidFill>
                  <a:srgbClr val="C00000"/>
                </a:solidFill>
                <a:ea typeface="+mn-lt"/>
                <a:cs typeface="+mn-lt"/>
              </a:rPr>
              <a:t>Я свои ордена и медали</a:t>
            </a:r>
          </a:p>
          <a:p>
            <a:r>
              <a:rPr lang="ru-RU" b="1" dirty="0">
                <a:solidFill>
                  <a:srgbClr val="C00000"/>
                </a:solidFill>
                <a:ea typeface="+mn-lt"/>
                <a:cs typeface="+mn-lt"/>
              </a:rPr>
              <a:t>На вершины твои приколю.</a:t>
            </a:r>
          </a:p>
          <a:p>
            <a:r>
              <a:rPr lang="ru-RU" b="1" dirty="0">
                <a:solidFill>
                  <a:srgbClr val="C00000"/>
                </a:solidFill>
                <a:ea typeface="+mn-lt"/>
                <a:cs typeface="+mn-lt"/>
              </a:rPr>
              <a:t>Посвящу тебе звонкие гимны</a:t>
            </a:r>
          </a:p>
          <a:p>
            <a:r>
              <a:rPr lang="ru-RU" b="1" dirty="0">
                <a:solidFill>
                  <a:srgbClr val="C00000"/>
                </a:solidFill>
                <a:ea typeface="+mn-lt"/>
                <a:cs typeface="+mn-lt"/>
              </a:rPr>
              <a:t>И слова, превращенные в стих,</a:t>
            </a:r>
          </a:p>
          <a:p>
            <a:r>
              <a:rPr lang="ru-RU" b="1" dirty="0">
                <a:solidFill>
                  <a:srgbClr val="C00000"/>
                </a:solidFill>
                <a:ea typeface="+mn-lt"/>
                <a:cs typeface="+mn-lt"/>
              </a:rPr>
              <a:t>Только бурку лесов подари мне</a:t>
            </a:r>
          </a:p>
          <a:p>
            <a:r>
              <a:rPr lang="ru-RU" b="1" dirty="0">
                <a:solidFill>
                  <a:srgbClr val="C00000"/>
                </a:solidFill>
                <a:ea typeface="+mn-lt"/>
                <a:cs typeface="+mn-lt"/>
              </a:rPr>
              <a:t>И папаху вершин снеговых</a:t>
            </a:r>
          </a:p>
          <a:p>
            <a:r>
              <a:rPr lang="ru-RU" b="1" dirty="0">
                <a:solidFill>
                  <a:srgbClr val="C00000"/>
                </a:solidFill>
                <a:ea typeface="+mn-lt"/>
                <a:cs typeface="+mn-lt"/>
              </a:rPr>
              <a:t>Р. Гамзатов</a:t>
            </a:r>
          </a:p>
          <a:p>
            <a:endParaRPr lang="ru-RU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4200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небо, внешний, мост, день&#10;&#10;Автоматически созданное описание">
            <a:extLst>
              <a:ext uri="{FF2B5EF4-FFF2-40B4-BE49-F238E27FC236}">
                <a16:creationId xmlns:a16="http://schemas.microsoft.com/office/drawing/2014/main" xmlns="" id="{AAC82568-5BA3-DEE2-53E2-A2F3004CFFD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4204"/>
            <a:ext cx="12192000" cy="685552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987599-12FC-F837-FA13-3C7E4233F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54" y="3663"/>
            <a:ext cx="10515600" cy="6807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>     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>Цели 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>и задачи проекта: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BDC14A0-041C-6508-E15F-7EC71E8C3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816" y="838933"/>
            <a:ext cx="11717214" cy="5338030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ru-RU" b="1" u="sng" dirty="0">
                <a:solidFill>
                  <a:srgbClr val="FFFF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В дошкольном возрасте начинает формироваться чувство патриотизма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: любовь и привязанность к Родине, преданность ей, ответственность за неё, желание трудиться на благо, беречь её богатства. Базовым этапом формирования у детей любви к Родине следует считать накопление ими социального опыта жизни в своём городе, приобщение к миру его культуры.</a:t>
            </a:r>
          </a:p>
          <a:p>
            <a:r>
              <a:rPr lang="ru-RU" b="1" dirty="0">
                <a:solidFill>
                  <a:srgbClr val="FF0000"/>
                </a:solidFill>
                <a:ea typeface="+mn-lt"/>
                <a:cs typeface="+mn-lt"/>
              </a:rPr>
              <a:t>Дагестан - это наша малая Родина …У каждого человека она своя, но для всех является той путеводной звездой, которая на протяжении всей жизни определяет очень многое, если не сказать – всё! Опора на красоту окружающего мира, культурные ценности и историю родного края – верный путь повышения качества воспитания и обучения.</a:t>
            </a:r>
          </a:p>
          <a:p>
            <a:r>
              <a:rPr lang="ru-RU" b="1" dirty="0">
                <a:solidFill>
                  <a:srgbClr val="FFFF00"/>
                </a:solidFill>
                <a:ea typeface="+mn-lt"/>
                <a:cs typeface="+mn-lt"/>
              </a:rPr>
              <a:t>Любить Родину – значит знать её, знать прежде всего свою малую Родину.</a:t>
            </a:r>
          </a:p>
          <a:p>
            <a:endParaRPr lang="ru-RU" dirty="0">
              <a:solidFill>
                <a:srgbClr val="C00000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0402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602</Words>
  <Application>Microsoft Office PowerPoint</Application>
  <PresentationFormat>Произвольный</PresentationFormat>
  <Paragraphs>69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Дагестан – мой край родной</vt:lpstr>
      <vt:lpstr>Презентация </vt:lpstr>
      <vt:lpstr>Слайд 3</vt:lpstr>
      <vt:lpstr>Цель презентации:</vt:lpstr>
      <vt:lpstr>Актуальность презентации:</vt:lpstr>
      <vt:lpstr>ФЛАГ ДАГЕСТАНА</vt:lpstr>
      <vt:lpstr> ГЕРБ ДАГЕСТАНА</vt:lpstr>
      <vt:lpstr>Слайд 8</vt:lpstr>
      <vt:lpstr>       Цели и задачи проекта:</vt:lpstr>
      <vt:lpstr>Задачи презентации:</vt:lpstr>
      <vt:lpstr>Белая мечеть в Махачкале не зря называется именно так, ведь для её строительства использовались материалы исключительно белоснежного цвета. Это одна из множества причин, по которой здание выглядит настолько величественным, но при этом невесомым и воздушным. Образцом для подражания была выбрана стамбульская мечеть, создатели изменили только цвет здания. И всё же проект выполнен не под копирку - у объекта имеется собственный шарм и самобытность. Центральная Джума мечеть построена в 1997-м, но позже её пришлось значительно расширить.</vt:lpstr>
      <vt:lpstr>Знаменитые театры.</vt:lpstr>
      <vt:lpstr>Кумыкский  театр.</vt:lpstr>
      <vt:lpstr>Аварский театр</vt:lpstr>
      <vt:lpstr>Тетра имени М. Горького</vt:lpstr>
      <vt:lpstr>Республика Дагестан на карте.</vt:lpstr>
      <vt:lpstr>Дербент. Крепость Нарын-Кала</vt:lpstr>
      <vt:lpstr>Самурский лес представляет собой настоящие лиановые джунгли. Он расположен на территории сразу двух государств – России и Азербайджана. Уникальное место в самой южной точке нашей страны напоминает волшебный мир из детских сказок и способно поразить даже самого искушенного путешественника. Здесь можно прогуляться среди многовековых деревьев, увитых лианами, искупаться в чистом лесном озере и насладиться красотой диких орхидей. </vt:lpstr>
      <vt:lpstr>Слайд 19</vt:lpstr>
      <vt:lpstr>Слайд 20</vt:lpstr>
      <vt:lpstr>Слайд 21</vt:lpstr>
      <vt:lpstr>Слайд 22</vt:lpstr>
      <vt:lpstr>Хинкал – национальное блюдо Дагестана</vt:lpstr>
      <vt:lpstr>Слайд 24</vt:lpstr>
      <vt:lpstr>Ковроделие</vt:lpstr>
      <vt:lpstr>Знаменитые водопады.</vt:lpstr>
      <vt:lpstr>Лезгинка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МБДОУ 41</cp:lastModifiedBy>
  <cp:revision>564</cp:revision>
  <dcterms:created xsi:type="dcterms:W3CDTF">2022-11-05T11:55:59Z</dcterms:created>
  <dcterms:modified xsi:type="dcterms:W3CDTF">2023-12-06T13:43:12Z</dcterms:modified>
</cp:coreProperties>
</file>